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99" r:id="rId5"/>
  </p:sldMasterIdLst>
  <p:notesMasterIdLst>
    <p:notesMasterId r:id="rId7"/>
  </p:notesMasterIdLst>
  <p:handoutMasterIdLst>
    <p:handoutMasterId r:id="rId8"/>
  </p:handoutMasterIdLst>
  <p:sldIdLst>
    <p:sldId id="275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85CFE8"/>
    <a:srgbClr val="6A00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2315" autoAdjust="0"/>
  </p:normalViewPr>
  <p:slideViewPr>
    <p:cSldViewPr showGuides="1">
      <p:cViewPr varScale="1">
        <p:scale>
          <a:sx n="101" d="100"/>
          <a:sy n="101" d="100"/>
        </p:scale>
        <p:origin x="150" y="2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265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76672" y="229394"/>
            <a:ext cx="4320480" cy="3101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 sz="100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137720" y="229394"/>
            <a:ext cx="1243608" cy="3101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D8FE0-DA8D-4E18-B8A1-7AC4274A977A}" type="datetimeFigureOut">
              <a:rPr lang="de-CH" sz="1050" smtClean="0"/>
              <a:t>01.05.2018</a:t>
            </a:fld>
            <a:endParaRPr lang="de-CH" sz="105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476672" y="8489143"/>
            <a:ext cx="4320480" cy="331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 sz="10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137720" y="8489145"/>
            <a:ext cx="1243608" cy="3313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DAA2C-602C-494B-9BFF-F0D7FF14E319}" type="slidenum">
              <a:rPr lang="de-CH" sz="1000" smtClean="0"/>
              <a:t>‹Nr.›</a:t>
            </a:fld>
            <a:endParaRPr lang="de-CH" sz="1000" dirty="0"/>
          </a:p>
        </p:txBody>
      </p:sp>
    </p:spTree>
    <p:extLst>
      <p:ext uri="{BB962C8B-B14F-4D97-AF65-F5344CB8AC3E}">
        <p14:creationId xmlns:p14="http://schemas.microsoft.com/office/powerpoint/2010/main" val="16250026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620688" y="229394"/>
            <a:ext cx="4032448" cy="3101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/>
            </a:lvl1pPr>
          </a:lstStyle>
          <a:p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869160" y="229394"/>
            <a:ext cx="1440160" cy="3101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/>
            </a:lvl1pPr>
          </a:lstStyle>
          <a:p>
            <a:fld id="{67103740-C717-4353-A962-7DFFEF2467DB}" type="datetimeFigureOut">
              <a:rPr lang="de-CH" smtClean="0"/>
              <a:pPr/>
              <a:t>01.05.2018</a:t>
            </a:fld>
            <a:endParaRPr lang="de-CH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20688" y="1102883"/>
            <a:ext cx="5616624" cy="3159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20688" y="4355976"/>
            <a:ext cx="5616624" cy="403244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620688" y="8460433"/>
            <a:ext cx="4032448" cy="342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/>
            </a:lvl1pPr>
          </a:lstStyle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869160" y="8460432"/>
            <a:ext cx="1440160" cy="342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/>
            </a:lvl1pPr>
          </a:lstStyle>
          <a:p>
            <a:fld id="{3A493298-6094-4361-B311-891E531296F6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17097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03313"/>
            <a:ext cx="5616575" cy="315912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93298-6094-4361-B311-891E531296F6}" type="slidenum">
              <a:rPr lang="de-CH" smtClean="0"/>
              <a:pPr/>
              <a:t>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96463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bre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03511" y="1628800"/>
            <a:ext cx="10096649" cy="4824536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DFD68-4532-4A3A-91CE-DD54DB5C58F7}" type="datetime1">
              <a:rPr lang="de-CH" smtClean="0"/>
              <a:t>01.05.2018</a:t>
            </a:fld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3820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703511" y="587536"/>
            <a:ext cx="10104313" cy="9304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703512" y="1628800"/>
            <a:ext cx="8208838" cy="48245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0560495" y="261740"/>
            <a:ext cx="792089" cy="216024"/>
          </a:xfrm>
          <a:prstGeom prst="rect">
            <a:avLst/>
          </a:prstGeom>
        </p:spPr>
        <p:txBody>
          <a:bodyPr vert="horz" lIns="0" tIns="45720" rIns="0" bIns="45720" rtlCol="0" anchor="t" anchorCtr="0"/>
          <a:lstStyle>
            <a:lvl1pPr algn="l">
              <a:defRPr sz="1000" kern="0" cap="all" spc="1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492EA61-C212-4128-B003-5E3C1582D811}" type="datetime1">
              <a:rPr lang="de-CH" smtClean="0"/>
              <a:t>01.05.2018</a:t>
            </a:fld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1214361" y="260647"/>
            <a:ext cx="585800" cy="216026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000" b="1" kern="0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58438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271463" indent="-271463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08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4065" userDrawn="1">
          <p15:clr>
            <a:srgbClr val="F26B43"/>
          </p15:clr>
        </p15:guide>
        <p15:guide id="1" pos="1073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pos="6244" userDrawn="1">
          <p15:clr>
            <a:srgbClr val="F26B43"/>
          </p15:clr>
        </p15:guide>
        <p15:guide id="4" pos="7438" userDrawn="1">
          <p15:clr>
            <a:srgbClr val="F26B43"/>
          </p15:clr>
        </p15:guide>
        <p15:guide id="5" pos="4248" userDrawn="1">
          <p15:clr>
            <a:srgbClr val="F26B43"/>
          </p15:clr>
        </p15:guide>
        <p15:guide id="6" pos="34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notesSlide" Target="../notesSlides/notesSlide1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03511" y="587536"/>
            <a:ext cx="6624737" cy="930400"/>
          </a:xfrm>
        </p:spPr>
        <p:txBody>
          <a:bodyPr/>
          <a:lstStyle/>
          <a:p>
            <a:r>
              <a:rPr lang="de-CH" dirty="0" smtClean="0"/>
              <a:t>Statusbericht wöchentlich</a:t>
            </a:r>
            <a:br>
              <a:rPr lang="de-CH" dirty="0" smtClean="0"/>
            </a:br>
            <a:r>
              <a:rPr lang="de-CH" dirty="0" smtClean="0"/>
              <a:t>Teilprojekt</a:t>
            </a:r>
            <a:r>
              <a:rPr lang="de-CH" smtClean="0"/>
              <a:t>: …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468939" y="2385220"/>
            <a:ext cx="2331222" cy="4329304"/>
          </a:xfrm>
          <a:ln>
            <a:solidFill>
              <a:schemeClr val="bg1">
                <a:lumMod val="85000"/>
              </a:schemeClr>
            </a:solidFill>
          </a:ln>
        </p:spPr>
        <p:txBody>
          <a:bodyPr/>
          <a:lstStyle/>
          <a:p>
            <a:r>
              <a:rPr lang="de-CH" sz="1200" dirty="0" smtClean="0"/>
              <a:t>……………………….. (Kommentar Gesamtstatus)</a:t>
            </a:r>
            <a:endParaRPr lang="de-CH" sz="12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911C-B9CA-42D1-BF1A-C90E9B2ABB5B}" type="datetime1">
              <a:rPr lang="de-CH" smtClean="0"/>
              <a:t>01.05.2018</a:t>
            </a:fld>
            <a:endParaRPr lang="de-CH" dirty="0"/>
          </a:p>
        </p:txBody>
      </p:sp>
      <p:sp>
        <p:nvSpPr>
          <p:cNvPr id="27" name="Textfeld 26"/>
          <p:cNvSpPr txBox="1"/>
          <p:nvPr/>
        </p:nvSpPr>
        <p:spPr>
          <a:xfrm>
            <a:off x="1701303" y="3086867"/>
            <a:ext cx="3816424" cy="252000"/>
          </a:xfrm>
          <a:prstGeom prst="rect">
            <a:avLst/>
          </a:prstGeom>
          <a:solidFill>
            <a:schemeClr val="bg2"/>
          </a:solidFill>
        </p:spPr>
        <p:txBody>
          <a:bodyPr wrap="square" lIns="180000" tIns="144000" rIns="180000" bIns="108000" rtlCol="0" anchor="ctr">
            <a:spAutoFit/>
          </a:bodyPr>
          <a:lstStyle>
            <a:defPPr>
              <a:defRPr lang="de-DE"/>
            </a:defPPr>
            <a:lvl1pPr>
              <a:defRPr b="1"/>
            </a:lvl1pPr>
            <a:lvl2pPr marL="177800" lvl="1" indent="-177800">
              <a:buFont typeface="Symbol" panose="05050102010706020507" pitchFamily="18" charset="2"/>
              <a:buChar char="-"/>
            </a:lvl2pPr>
          </a:lstStyle>
          <a:p>
            <a:r>
              <a:rPr lang="de-CH" sz="1000" dirty="0"/>
              <a:t>Abgeschlossene </a:t>
            </a:r>
            <a:r>
              <a:rPr lang="de-CH" sz="1000" dirty="0" smtClean="0"/>
              <a:t>Aktivitäten</a:t>
            </a:r>
            <a:endParaRPr lang="de-CH" sz="1000" dirty="0"/>
          </a:p>
        </p:txBody>
      </p:sp>
      <p:grpSp>
        <p:nvGrpSpPr>
          <p:cNvPr id="7" name="Gruppieren 6"/>
          <p:cNvGrpSpPr/>
          <p:nvPr/>
        </p:nvGrpSpPr>
        <p:grpSpPr>
          <a:xfrm>
            <a:off x="4868935" y="3101796"/>
            <a:ext cx="360016" cy="216000"/>
            <a:chOff x="7319416" y="2492908"/>
            <a:chExt cx="360016" cy="216000"/>
          </a:xfrm>
        </p:grpSpPr>
        <p:sp>
          <p:nvSpPr>
            <p:cNvPr id="10" name="Rechteck 9"/>
            <p:cNvSpPr/>
            <p:nvPr/>
          </p:nvSpPr>
          <p:spPr>
            <a:xfrm>
              <a:off x="7463432" y="2492908"/>
              <a:ext cx="216000" cy="21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CH" sz="1000">
                <a:latin typeface="Arial (Textkörper)"/>
              </a:endParaRPr>
            </a:p>
          </p:txBody>
        </p:sp>
        <p:sp>
          <p:nvSpPr>
            <p:cNvPr id="11" name="Rechteck 10"/>
            <p:cNvSpPr/>
            <p:nvPr/>
          </p:nvSpPr>
          <p:spPr>
            <a:xfrm>
              <a:off x="7319416" y="2600896"/>
              <a:ext cx="108012" cy="10801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CH" sz="1000">
                <a:latin typeface="Arial (Textkörper)"/>
              </a:endParaRPr>
            </a:p>
          </p:txBody>
        </p:sp>
      </p:grpSp>
      <p:sp>
        <p:nvSpPr>
          <p:cNvPr id="8" name="Textfeld 7"/>
          <p:cNvSpPr txBox="1"/>
          <p:nvPr/>
        </p:nvSpPr>
        <p:spPr>
          <a:xfrm>
            <a:off x="1701303" y="3402156"/>
            <a:ext cx="3816424" cy="147616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180000" tIns="144000" rIns="180000" bIns="108000" rtlCol="0">
            <a:noAutofit/>
          </a:bodyPr>
          <a:lstStyle>
            <a:defPPr>
              <a:defRPr lang="de-DE"/>
            </a:defPPr>
            <a:lvl1pPr>
              <a:defRPr sz="1200" b="1"/>
            </a:lvl1pPr>
            <a:lvl2pPr marL="177800" lvl="1" indent="-177800">
              <a:buFont typeface="Symbol" panose="05050102010706020507" pitchFamily="18" charset="2"/>
              <a:buChar char="-"/>
              <a:defRPr sz="1200"/>
            </a:lvl2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1000" b="0" dirty="0" smtClean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1000" b="0" dirty="0" smtClean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1000" b="0" dirty="0" smtClean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1000" b="0" dirty="0" smtClean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1000" b="0" dirty="0" smtClean="0"/>
              <a:t>…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9468939" y="1514223"/>
            <a:ext cx="2331222" cy="808459"/>
          </a:xfrm>
          <a:prstGeom prst="rect">
            <a:avLst/>
          </a:prstGeom>
          <a:solidFill>
            <a:schemeClr val="bg2"/>
          </a:solidFill>
        </p:spPr>
        <p:txBody>
          <a:bodyPr wrap="square" lIns="180000" tIns="144000" rIns="180000" bIns="108000" rtlCol="0">
            <a:spAutoFit/>
          </a:bodyPr>
          <a:lstStyle>
            <a:defPPr>
              <a:defRPr lang="de-DE"/>
            </a:defPPr>
            <a:lvl1pPr>
              <a:defRPr b="1"/>
            </a:lvl1pPr>
            <a:lvl2pPr marL="177800" lvl="1" indent="-177800">
              <a:buFont typeface="Symbol" panose="05050102010706020507" pitchFamily="18" charset="2"/>
              <a:buChar char="-"/>
            </a:lvl2pPr>
          </a:lstStyle>
          <a:p>
            <a:r>
              <a:rPr lang="de-CH" sz="1000" dirty="0" smtClean="0"/>
              <a:t>Gesamtstatus</a:t>
            </a:r>
            <a:r>
              <a:rPr lang="de-CH" sz="1200" dirty="0" smtClean="0"/>
              <a:t/>
            </a:r>
            <a:br>
              <a:rPr lang="de-CH" sz="1200" dirty="0" smtClean="0"/>
            </a:br>
            <a:r>
              <a:rPr lang="de-CH" sz="1200" dirty="0" smtClean="0"/>
              <a:t/>
            </a:r>
            <a:br>
              <a:rPr lang="de-CH" sz="1200" dirty="0" smtClean="0"/>
            </a:br>
            <a:endParaRPr lang="de-CH" sz="1200" dirty="0"/>
          </a:p>
        </p:txBody>
      </p:sp>
      <p:grpSp>
        <p:nvGrpSpPr>
          <p:cNvPr id="17" name="Gruppieren 16"/>
          <p:cNvGrpSpPr/>
          <p:nvPr/>
        </p:nvGrpSpPr>
        <p:grpSpPr>
          <a:xfrm>
            <a:off x="11152113" y="1756447"/>
            <a:ext cx="360016" cy="216012"/>
            <a:chOff x="11152113" y="1756447"/>
            <a:chExt cx="360016" cy="216012"/>
          </a:xfrm>
        </p:grpSpPr>
        <p:sp>
          <p:nvSpPr>
            <p:cNvPr id="15" name="Rechteck 14"/>
            <p:cNvSpPr/>
            <p:nvPr/>
          </p:nvSpPr>
          <p:spPr>
            <a:xfrm>
              <a:off x="11296129" y="1756447"/>
              <a:ext cx="216000" cy="216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CH">
                <a:latin typeface="Arial (Textkörper)"/>
              </a:endParaRPr>
            </a:p>
          </p:txBody>
        </p:sp>
        <p:sp>
          <p:nvSpPr>
            <p:cNvPr id="16" name="Rechteck 15"/>
            <p:cNvSpPr/>
            <p:nvPr/>
          </p:nvSpPr>
          <p:spPr>
            <a:xfrm>
              <a:off x="11152113" y="1864447"/>
              <a:ext cx="108012" cy="10801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CH">
                <a:latin typeface="Arial (Textkörper)"/>
              </a:endParaRPr>
            </a:p>
          </p:txBody>
        </p:sp>
      </p:grpSp>
      <p:sp>
        <p:nvSpPr>
          <p:cNvPr id="37" name="Textfeld 36"/>
          <p:cNvSpPr txBox="1"/>
          <p:nvPr/>
        </p:nvSpPr>
        <p:spPr>
          <a:xfrm>
            <a:off x="1701303" y="4872154"/>
            <a:ext cx="3816424" cy="408349"/>
          </a:xfrm>
          <a:prstGeom prst="rect">
            <a:avLst/>
          </a:prstGeom>
          <a:solidFill>
            <a:schemeClr val="bg2"/>
          </a:solidFill>
        </p:spPr>
        <p:txBody>
          <a:bodyPr wrap="square" lIns="180000" tIns="144000" rIns="180000" bIns="108000" rtlCol="0" anchor="ctr">
            <a:spAutoFit/>
          </a:bodyPr>
          <a:lstStyle>
            <a:defPPr>
              <a:defRPr lang="de-DE"/>
            </a:defPPr>
            <a:lvl1pPr>
              <a:defRPr b="1"/>
            </a:lvl1pPr>
            <a:lvl2pPr marL="177800" lvl="1" indent="-177800">
              <a:buFont typeface="Symbol" panose="05050102010706020507" pitchFamily="18" charset="2"/>
              <a:buChar char="-"/>
            </a:lvl2pPr>
          </a:lstStyle>
          <a:p>
            <a:r>
              <a:rPr lang="de-CH" sz="1000" dirty="0" smtClean="0"/>
              <a:t>Nächste Schritte</a:t>
            </a:r>
            <a:endParaRPr lang="de-CH" sz="1000" dirty="0"/>
          </a:p>
        </p:txBody>
      </p:sp>
      <p:grpSp>
        <p:nvGrpSpPr>
          <p:cNvPr id="14" name="Gruppieren 13"/>
          <p:cNvGrpSpPr/>
          <p:nvPr/>
        </p:nvGrpSpPr>
        <p:grpSpPr>
          <a:xfrm>
            <a:off x="4868935" y="4971449"/>
            <a:ext cx="360016" cy="216012"/>
            <a:chOff x="7319416" y="4869172"/>
            <a:chExt cx="360016" cy="216012"/>
          </a:xfrm>
        </p:grpSpPr>
        <p:sp>
          <p:nvSpPr>
            <p:cNvPr id="38" name="Rechteck 37"/>
            <p:cNvSpPr/>
            <p:nvPr/>
          </p:nvSpPr>
          <p:spPr>
            <a:xfrm>
              <a:off x="7463432" y="4869172"/>
              <a:ext cx="216000" cy="216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CH" sz="1000">
                <a:latin typeface="Arial (Textkörper)"/>
              </a:endParaRPr>
            </a:p>
          </p:txBody>
        </p:sp>
        <p:sp>
          <p:nvSpPr>
            <p:cNvPr id="39" name="Rechteck 38"/>
            <p:cNvSpPr/>
            <p:nvPr/>
          </p:nvSpPr>
          <p:spPr>
            <a:xfrm>
              <a:off x="7319416" y="4977172"/>
              <a:ext cx="108012" cy="10801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CH" sz="1000">
                <a:latin typeface="Arial (Textkörper)"/>
              </a:endParaRPr>
            </a:p>
          </p:txBody>
        </p:sp>
      </p:grpSp>
      <p:sp>
        <p:nvSpPr>
          <p:cNvPr id="40" name="Textfeld 39"/>
          <p:cNvSpPr txBox="1"/>
          <p:nvPr/>
        </p:nvSpPr>
        <p:spPr>
          <a:xfrm>
            <a:off x="1701303" y="5238360"/>
            <a:ext cx="3816424" cy="147616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180000" tIns="144000" rIns="180000" bIns="108000" rtlCol="0">
            <a:noAutofit/>
          </a:bodyPr>
          <a:lstStyle>
            <a:defPPr>
              <a:defRPr lang="de-DE"/>
            </a:defPPr>
            <a:lvl1pPr>
              <a:defRPr sz="1200" b="1"/>
            </a:lvl1pPr>
            <a:lvl2pPr marL="177800" lvl="1" indent="-177800">
              <a:buFont typeface="Symbol" panose="05050102010706020507" pitchFamily="18" charset="2"/>
              <a:buChar char="-"/>
              <a:defRPr sz="1200"/>
            </a:lvl2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1000" b="0" dirty="0" smtClean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1000" b="0" dirty="0" smtClean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1000" b="0" dirty="0" smtClean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1000" b="0" dirty="0" smtClean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1000" b="0" dirty="0" smtClean="0"/>
              <a:t>…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5602038" y="4950328"/>
            <a:ext cx="3816424" cy="252000"/>
          </a:xfrm>
          <a:prstGeom prst="rect">
            <a:avLst/>
          </a:prstGeom>
          <a:solidFill>
            <a:schemeClr val="bg2"/>
          </a:solidFill>
        </p:spPr>
        <p:txBody>
          <a:bodyPr wrap="square" lIns="180000" tIns="144000" rIns="180000" bIns="108000" rtlCol="0" anchor="ctr">
            <a:spAutoFit/>
          </a:bodyPr>
          <a:lstStyle>
            <a:defPPr>
              <a:defRPr lang="de-DE"/>
            </a:defPPr>
            <a:lvl1pPr>
              <a:defRPr b="1"/>
            </a:lvl1pPr>
            <a:lvl2pPr marL="177800" lvl="1" indent="-177800">
              <a:buFont typeface="Symbol" panose="05050102010706020507" pitchFamily="18" charset="2"/>
              <a:buChar char="-"/>
            </a:lvl2pPr>
          </a:lstStyle>
          <a:p>
            <a:r>
              <a:rPr lang="de-CH" sz="1000" dirty="0" smtClean="0"/>
              <a:t>Erforderliche Entscheide</a:t>
            </a:r>
            <a:endParaRPr lang="de-CH" sz="1000" dirty="0"/>
          </a:p>
        </p:txBody>
      </p:sp>
      <p:grpSp>
        <p:nvGrpSpPr>
          <p:cNvPr id="13" name="Gruppieren 12"/>
          <p:cNvGrpSpPr/>
          <p:nvPr/>
        </p:nvGrpSpPr>
        <p:grpSpPr>
          <a:xfrm>
            <a:off x="8763880" y="4968322"/>
            <a:ext cx="360016" cy="216012"/>
            <a:chOff x="11220151" y="4869172"/>
            <a:chExt cx="360016" cy="216012"/>
          </a:xfrm>
        </p:grpSpPr>
        <p:sp>
          <p:nvSpPr>
            <p:cNvPr id="42" name="Rechteck 41"/>
            <p:cNvSpPr/>
            <p:nvPr/>
          </p:nvSpPr>
          <p:spPr>
            <a:xfrm>
              <a:off x="11364167" y="4869172"/>
              <a:ext cx="216000" cy="216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CH" sz="1000">
                <a:latin typeface="Arial (Textkörper)"/>
              </a:endParaRPr>
            </a:p>
          </p:txBody>
        </p:sp>
        <p:sp>
          <p:nvSpPr>
            <p:cNvPr id="43" name="Rechteck 42"/>
            <p:cNvSpPr/>
            <p:nvPr/>
          </p:nvSpPr>
          <p:spPr>
            <a:xfrm>
              <a:off x="11220151" y="4977172"/>
              <a:ext cx="108012" cy="10801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CH" sz="1000">
                <a:latin typeface="Arial (Textkörper)"/>
              </a:endParaRPr>
            </a:p>
          </p:txBody>
        </p:sp>
      </p:grpSp>
      <p:sp>
        <p:nvSpPr>
          <p:cNvPr id="44" name="Textfeld 43"/>
          <p:cNvSpPr txBox="1"/>
          <p:nvPr/>
        </p:nvSpPr>
        <p:spPr>
          <a:xfrm>
            <a:off x="5602038" y="5238360"/>
            <a:ext cx="3816424" cy="147616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180000" tIns="144000" rIns="180000" bIns="108000" rtlCol="0">
            <a:noAutofit/>
          </a:bodyPr>
          <a:lstStyle>
            <a:defPPr>
              <a:defRPr lang="de-DE"/>
            </a:defPPr>
            <a:lvl1pPr>
              <a:defRPr sz="1200" b="1"/>
            </a:lvl1pPr>
            <a:lvl2pPr marL="177800" lvl="1" indent="-177800">
              <a:buFont typeface="Symbol" panose="05050102010706020507" pitchFamily="18" charset="2"/>
              <a:buChar char="-"/>
              <a:defRPr sz="1200"/>
            </a:lvl2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1000" b="0" dirty="0" smtClean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1000" b="0" dirty="0" smtClean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1000" b="0" dirty="0" smtClean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1000" b="0" dirty="0" smtClean="0"/>
              <a:t>…</a:t>
            </a:r>
          </a:p>
        </p:txBody>
      </p:sp>
      <p:sp>
        <p:nvSpPr>
          <p:cNvPr id="45" name="Textfeld 44"/>
          <p:cNvSpPr txBox="1"/>
          <p:nvPr/>
        </p:nvSpPr>
        <p:spPr>
          <a:xfrm>
            <a:off x="5585121" y="3086867"/>
            <a:ext cx="3816424" cy="252000"/>
          </a:xfrm>
          <a:prstGeom prst="rect">
            <a:avLst/>
          </a:prstGeom>
          <a:solidFill>
            <a:schemeClr val="bg2"/>
          </a:solidFill>
        </p:spPr>
        <p:txBody>
          <a:bodyPr wrap="square" lIns="180000" tIns="144000" rIns="180000" bIns="108000" rtlCol="0" anchor="ctr">
            <a:spAutoFit/>
          </a:bodyPr>
          <a:lstStyle>
            <a:defPPr>
              <a:defRPr lang="de-DE"/>
            </a:defPPr>
            <a:lvl1pPr>
              <a:defRPr b="1"/>
            </a:lvl1pPr>
            <a:lvl2pPr marL="177800" lvl="1" indent="-177800">
              <a:buFont typeface="Symbol" panose="05050102010706020507" pitchFamily="18" charset="2"/>
              <a:buChar char="-"/>
            </a:lvl2pPr>
          </a:lstStyle>
          <a:p>
            <a:r>
              <a:rPr lang="de-CH" sz="1000" dirty="0" smtClean="0"/>
              <a:t>Risiken / </a:t>
            </a:r>
            <a:r>
              <a:rPr lang="de-CH" sz="1000" dirty="0" err="1" smtClean="0"/>
              <a:t>Issues</a:t>
            </a:r>
            <a:endParaRPr lang="de-CH" sz="1000" dirty="0"/>
          </a:p>
        </p:txBody>
      </p:sp>
      <p:grpSp>
        <p:nvGrpSpPr>
          <p:cNvPr id="12" name="Gruppieren 11"/>
          <p:cNvGrpSpPr/>
          <p:nvPr/>
        </p:nvGrpSpPr>
        <p:grpSpPr>
          <a:xfrm>
            <a:off x="8745275" y="3100745"/>
            <a:ext cx="360016" cy="216012"/>
            <a:chOff x="11203234" y="2664181"/>
            <a:chExt cx="360016" cy="216012"/>
          </a:xfrm>
        </p:grpSpPr>
        <p:sp>
          <p:nvSpPr>
            <p:cNvPr id="46" name="Rechteck 45"/>
            <p:cNvSpPr/>
            <p:nvPr/>
          </p:nvSpPr>
          <p:spPr>
            <a:xfrm>
              <a:off x="11347250" y="2664181"/>
              <a:ext cx="216000" cy="216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CH" sz="1000">
                <a:latin typeface="Arial (Textkörper)"/>
              </a:endParaRPr>
            </a:p>
          </p:txBody>
        </p:sp>
        <p:sp>
          <p:nvSpPr>
            <p:cNvPr id="47" name="Rechteck 46"/>
            <p:cNvSpPr/>
            <p:nvPr/>
          </p:nvSpPr>
          <p:spPr>
            <a:xfrm>
              <a:off x="11203234" y="2772181"/>
              <a:ext cx="108012" cy="10801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CH" sz="1000">
                <a:latin typeface="Arial (Textkörper)"/>
              </a:endParaRPr>
            </a:p>
          </p:txBody>
        </p:sp>
      </p:grpSp>
      <p:sp>
        <p:nvSpPr>
          <p:cNvPr id="48" name="Textfeld 47"/>
          <p:cNvSpPr txBox="1"/>
          <p:nvPr/>
        </p:nvSpPr>
        <p:spPr>
          <a:xfrm>
            <a:off x="5585121" y="3402156"/>
            <a:ext cx="3816424" cy="147616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180000" tIns="144000" rIns="180000" bIns="108000" rtlCol="0">
            <a:noAutofit/>
          </a:bodyPr>
          <a:lstStyle>
            <a:defPPr>
              <a:defRPr lang="de-DE"/>
            </a:defPPr>
            <a:lvl1pPr>
              <a:defRPr sz="1200" b="1"/>
            </a:lvl1pPr>
            <a:lvl2pPr marL="177800" lvl="1" indent="-177800">
              <a:buFont typeface="Symbol" panose="05050102010706020507" pitchFamily="18" charset="2"/>
              <a:buChar char="-"/>
              <a:defRPr sz="1200"/>
            </a:lvl2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1000" b="0" dirty="0"/>
              <a:t>Nr. </a:t>
            </a:r>
            <a:r>
              <a:rPr lang="de-CH" sz="1000" b="0" dirty="0" smtClean="0"/>
              <a:t>x.: </a:t>
            </a:r>
            <a:r>
              <a:rPr lang="de-CH" sz="1000" b="0" dirty="0"/>
              <a:t>……….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1000" b="0" dirty="0"/>
              <a:t>Nr. </a:t>
            </a:r>
            <a:r>
              <a:rPr lang="de-CH" sz="1000" b="0" dirty="0" smtClean="0"/>
              <a:t>x.: </a:t>
            </a:r>
            <a:r>
              <a:rPr lang="de-CH" sz="1000" b="0" dirty="0"/>
              <a:t>……….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1000" b="0" dirty="0"/>
              <a:t>Nr. </a:t>
            </a:r>
            <a:r>
              <a:rPr lang="de-CH" sz="1000" b="0" dirty="0" smtClean="0"/>
              <a:t>x: </a:t>
            </a:r>
            <a:r>
              <a:rPr lang="de-CH" sz="1000" b="0" dirty="0"/>
              <a:t>……….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CH" sz="1000" b="0" dirty="0"/>
              <a:t>Nr. </a:t>
            </a:r>
            <a:r>
              <a:rPr lang="de-CH" sz="1000" b="0" dirty="0" smtClean="0"/>
              <a:t>x.: </a:t>
            </a:r>
            <a:r>
              <a:rPr lang="de-CH" sz="1000" b="0" dirty="0"/>
              <a:t>……….</a:t>
            </a:r>
          </a:p>
        </p:txBody>
      </p:sp>
      <p:sp>
        <p:nvSpPr>
          <p:cNvPr id="54" name="Textfeld 53"/>
          <p:cNvSpPr txBox="1"/>
          <p:nvPr/>
        </p:nvSpPr>
        <p:spPr>
          <a:xfrm>
            <a:off x="1697731" y="1526801"/>
            <a:ext cx="7703814" cy="147616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lIns="180000" tIns="144000" rIns="180000" bIns="108000" rtlCol="0">
            <a:noAutofit/>
          </a:bodyPr>
          <a:lstStyle>
            <a:defPPr>
              <a:defRPr lang="de-DE"/>
            </a:defPPr>
            <a:lvl1pPr>
              <a:defRPr sz="1200" b="1"/>
            </a:lvl1pPr>
            <a:lvl2pPr marL="177800" lvl="1" indent="-177800">
              <a:buFont typeface="Symbol" panose="05050102010706020507" pitchFamily="18" charset="2"/>
              <a:buChar char="-"/>
              <a:defRPr sz="1200"/>
            </a:lvl2pPr>
          </a:lstStyle>
          <a:p>
            <a:pPr marL="171450" indent="-171450">
              <a:buFont typeface="Arial" panose="020B0604020202020204" pitchFamily="34" charset="0"/>
              <a:buChar char="•"/>
            </a:pPr>
            <a:endParaRPr lang="de-CH" b="0" dirty="0"/>
          </a:p>
        </p:txBody>
      </p:sp>
      <p:sp>
        <p:nvSpPr>
          <p:cNvPr id="9" name="Rechteck 8"/>
          <p:cNvSpPr/>
          <p:nvPr/>
        </p:nvSpPr>
        <p:spPr>
          <a:xfrm>
            <a:off x="9048328" y="620688"/>
            <a:ext cx="21474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CH" sz="1200" b="1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Woche</a:t>
            </a:r>
            <a:r>
              <a:rPr lang="de-CH" sz="1200" b="1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:	xx</a:t>
            </a:r>
          </a:p>
          <a:p>
            <a:r>
              <a:rPr lang="de-CH" sz="1200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TP Leiter:	…</a:t>
            </a:r>
          </a:p>
          <a:p>
            <a:r>
              <a:rPr lang="de-CH" sz="1200" dirty="0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Datum:	</a:t>
            </a:r>
            <a:r>
              <a:rPr lang="de-CH" sz="1200" dirty="0" err="1" smtClean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dd.mm.yyyy</a:t>
            </a:r>
            <a:r>
              <a:rPr lang="de-CH" sz="120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/>
            </a:r>
            <a:br>
              <a:rPr lang="de-CH" sz="120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</a:br>
            <a:endParaRPr lang="de-CH" sz="1200" dirty="0">
              <a:solidFill>
                <a:schemeClr val="accent3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9" name="Rectangle 4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767827" y="2099710"/>
            <a:ext cx="889727" cy="358078"/>
          </a:xfrm>
          <a:prstGeom prst="rect">
            <a:avLst/>
          </a:prstGeom>
          <a:solidFill>
            <a:schemeClr val="accent4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/>
        </p:spPr>
        <p:txBody>
          <a:bodyPr vert="horz" wrap="square" lIns="71998" tIns="45719" rIns="36000" bIns="45719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CH" sz="800" b="1" dirty="0" smtClean="0">
                <a:solidFill>
                  <a:srgbClr val="FFFFFF"/>
                </a:solidFill>
                <a:cs typeface="Arial" pitchFamily="34" charset="0"/>
              </a:rPr>
              <a:t>Arbeitspaket </a:t>
            </a:r>
            <a:br>
              <a:rPr lang="de-CH" sz="800" b="1" dirty="0" smtClean="0">
                <a:solidFill>
                  <a:srgbClr val="FFFFFF"/>
                </a:solidFill>
                <a:cs typeface="Arial" pitchFamily="34" charset="0"/>
              </a:rPr>
            </a:br>
            <a:r>
              <a:rPr lang="de-CH" sz="800" b="1" dirty="0" smtClean="0">
                <a:solidFill>
                  <a:srgbClr val="FFFFFF"/>
                </a:solidFill>
                <a:cs typeface="Arial" pitchFamily="34" charset="0"/>
              </a:rPr>
              <a:t>……………..</a:t>
            </a:r>
          </a:p>
        </p:txBody>
      </p:sp>
      <p:sp>
        <p:nvSpPr>
          <p:cNvPr id="70" name="AutoShape 13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2767841" y="2097747"/>
            <a:ext cx="564470" cy="194376"/>
          </a:xfrm>
          <a:prstGeom prst="homePlate">
            <a:avLst>
              <a:gd name="adj" fmla="val 28949"/>
            </a:avLst>
          </a:prstGeom>
          <a:solidFill>
            <a:schemeClr val="accent5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64617" tIns="0" rIns="0" bIns="0" anchor="ctr" anchorCtr="0"/>
          <a:lstStyle/>
          <a:p>
            <a:pPr defTabSz="914379">
              <a:spcBef>
                <a:spcPct val="0"/>
              </a:spcBef>
              <a:defRPr/>
            </a:pPr>
            <a:r>
              <a:rPr lang="de-CH" sz="800" b="1" kern="0" dirty="0" smtClean="0">
                <a:solidFill>
                  <a:srgbClr val="FFFFFF"/>
                </a:solidFill>
              </a:rPr>
              <a:t>…</a:t>
            </a:r>
            <a:endParaRPr lang="de-CH" sz="800" kern="0" dirty="0" smtClean="0">
              <a:solidFill>
                <a:srgbClr val="FFFFFF"/>
              </a:solidFill>
            </a:endParaRPr>
          </a:p>
        </p:txBody>
      </p:sp>
      <p:sp>
        <p:nvSpPr>
          <p:cNvPr id="71" name="AutoShape 13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3030488" y="2297470"/>
            <a:ext cx="1460410" cy="177506"/>
          </a:xfrm>
          <a:prstGeom prst="homePlate">
            <a:avLst>
              <a:gd name="adj" fmla="val 28949"/>
            </a:avLst>
          </a:prstGeom>
          <a:solidFill>
            <a:schemeClr val="accent5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64617" tIns="0" rIns="0" bIns="0" anchor="ctr" anchorCtr="0"/>
          <a:lstStyle/>
          <a:p>
            <a:pPr defTabSz="914379">
              <a:spcBef>
                <a:spcPct val="0"/>
              </a:spcBef>
              <a:defRPr/>
            </a:pPr>
            <a:r>
              <a:rPr lang="de-CH" sz="800" b="1" kern="0" dirty="0" smtClean="0">
                <a:solidFill>
                  <a:srgbClr val="FFFFFF"/>
                </a:solidFill>
              </a:rPr>
              <a:t>…</a:t>
            </a:r>
            <a:endParaRPr lang="de-CH" sz="800" kern="0" dirty="0" smtClean="0">
              <a:solidFill>
                <a:srgbClr val="FFFFFF"/>
              </a:solidFill>
            </a:endParaRPr>
          </a:p>
        </p:txBody>
      </p:sp>
      <p:sp>
        <p:nvSpPr>
          <p:cNvPr id="72" name="Diamond 187"/>
          <p:cNvSpPr>
            <a:spLocks noChangeAspect="1"/>
          </p:cNvSpPr>
          <p:nvPr>
            <p:custDataLst>
              <p:tags r:id="rId4"/>
            </p:custDataLst>
          </p:nvPr>
        </p:nvSpPr>
        <p:spPr bwMode="ltGray">
          <a:xfrm>
            <a:off x="4434195" y="2305952"/>
            <a:ext cx="173335" cy="174371"/>
          </a:xfrm>
          <a:prstGeom prst="diamond">
            <a:avLst/>
          </a:prstGeom>
          <a:solidFill>
            <a:schemeClr val="accent2"/>
          </a:solidFill>
          <a:ln w="3175" cap="flat" cmpd="sng" algn="ctr">
            <a:solidFill>
              <a:schemeClr val="bg2"/>
            </a:solidFill>
            <a:prstDash val="solid"/>
          </a:ln>
          <a:effectLst/>
        </p:spPr>
        <p:txBody>
          <a:bodyPr lIns="91438" tIns="45719" rIns="91438" bIns="45719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379">
              <a:defRPr/>
            </a:pPr>
            <a:endParaRPr lang="de-CH" sz="600" dirty="0" smtClean="0">
              <a:solidFill>
                <a:schemeClr val="bg2"/>
              </a:solidFill>
            </a:endParaRPr>
          </a:p>
        </p:txBody>
      </p:sp>
      <p:sp>
        <p:nvSpPr>
          <p:cNvPr id="73" name="AutoShape 13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4285176" y="2529796"/>
            <a:ext cx="720024" cy="182853"/>
          </a:xfrm>
          <a:prstGeom prst="homePlate">
            <a:avLst>
              <a:gd name="adj" fmla="val 28949"/>
            </a:avLst>
          </a:prstGeom>
          <a:solidFill>
            <a:schemeClr val="accent5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64617" tIns="0" rIns="0" bIns="0" anchor="ctr" anchorCtr="0"/>
          <a:lstStyle/>
          <a:p>
            <a:pPr defTabSz="914379">
              <a:spcBef>
                <a:spcPct val="0"/>
              </a:spcBef>
              <a:defRPr/>
            </a:pPr>
            <a:r>
              <a:rPr lang="de-CH" sz="800" b="1" kern="0" dirty="0" smtClean="0">
                <a:solidFill>
                  <a:srgbClr val="FFFFFF"/>
                </a:solidFill>
              </a:rPr>
              <a:t>…</a:t>
            </a:r>
            <a:endParaRPr lang="de-CH" sz="800" kern="0" dirty="0" smtClean="0">
              <a:solidFill>
                <a:srgbClr val="FFFFFF"/>
              </a:solidFill>
            </a:endParaRPr>
          </a:p>
        </p:txBody>
      </p:sp>
      <p:sp>
        <p:nvSpPr>
          <p:cNvPr id="74" name="Diamond 191"/>
          <p:cNvSpPr>
            <a:spLocks noChangeAspect="1"/>
          </p:cNvSpPr>
          <p:nvPr>
            <p:custDataLst>
              <p:tags r:id="rId6"/>
            </p:custDataLst>
          </p:nvPr>
        </p:nvSpPr>
        <p:spPr bwMode="ltGray">
          <a:xfrm>
            <a:off x="4922904" y="2538279"/>
            <a:ext cx="173335" cy="174371"/>
          </a:xfrm>
          <a:prstGeom prst="diamond">
            <a:avLst/>
          </a:prstGeom>
          <a:solidFill>
            <a:schemeClr val="accent2"/>
          </a:solidFill>
          <a:ln w="3175" cap="flat" cmpd="sng" algn="ctr">
            <a:solidFill>
              <a:schemeClr val="bg2"/>
            </a:solidFill>
            <a:prstDash val="solid"/>
          </a:ln>
          <a:effectLst/>
        </p:spPr>
        <p:txBody>
          <a:bodyPr lIns="91438" tIns="45719" rIns="91438" bIns="45719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379">
              <a:defRPr/>
            </a:pPr>
            <a:endParaRPr lang="de-CH" sz="600" dirty="0" smtClean="0">
              <a:solidFill>
                <a:schemeClr val="bg2"/>
              </a:solidFill>
            </a:endParaRPr>
          </a:p>
        </p:txBody>
      </p:sp>
      <p:sp>
        <p:nvSpPr>
          <p:cNvPr id="75" name="Rectangle 47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764896" y="2457788"/>
            <a:ext cx="889727" cy="358078"/>
          </a:xfrm>
          <a:prstGeom prst="rect">
            <a:avLst/>
          </a:prstGeom>
          <a:solidFill>
            <a:schemeClr val="accent4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/>
        </p:spPr>
        <p:txBody>
          <a:bodyPr vert="horz" wrap="square" lIns="71998" tIns="45719" rIns="36000" bIns="45719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CH" sz="800" b="1" dirty="0" smtClean="0">
                <a:solidFill>
                  <a:srgbClr val="FFFFFF"/>
                </a:solidFill>
                <a:cs typeface="Arial" pitchFamily="34" charset="0"/>
              </a:rPr>
              <a:t>Arbeitspaket </a:t>
            </a:r>
            <a:br>
              <a:rPr lang="de-CH" sz="800" b="1" dirty="0" smtClean="0">
                <a:solidFill>
                  <a:srgbClr val="FFFFFF"/>
                </a:solidFill>
                <a:cs typeface="Arial" pitchFamily="34" charset="0"/>
              </a:rPr>
            </a:br>
            <a:r>
              <a:rPr lang="de-CH" sz="800" b="1" dirty="0" smtClean="0">
                <a:solidFill>
                  <a:srgbClr val="FFFFFF"/>
                </a:solidFill>
                <a:cs typeface="Arial" pitchFamily="34" charset="0"/>
              </a:rPr>
              <a:t>……………..</a:t>
            </a:r>
          </a:p>
        </p:txBody>
      </p:sp>
      <p:sp>
        <p:nvSpPr>
          <p:cNvPr id="76" name="Rechteck 75"/>
          <p:cNvSpPr/>
          <p:nvPr/>
        </p:nvSpPr>
        <p:spPr>
          <a:xfrm>
            <a:off x="2767842" y="1753690"/>
            <a:ext cx="564469" cy="1280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800" dirty="0" smtClean="0">
                <a:solidFill>
                  <a:schemeClr val="tx1"/>
                </a:solidFill>
              </a:rPr>
              <a:t>Sep</a:t>
            </a:r>
          </a:p>
        </p:txBody>
      </p:sp>
      <p:sp>
        <p:nvSpPr>
          <p:cNvPr id="77" name="Rechteck 76"/>
          <p:cNvSpPr/>
          <p:nvPr/>
        </p:nvSpPr>
        <p:spPr>
          <a:xfrm>
            <a:off x="2767842" y="1599760"/>
            <a:ext cx="2292661" cy="144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800" dirty="0" smtClean="0">
                <a:solidFill>
                  <a:schemeClr val="tx1"/>
                </a:solidFill>
              </a:rPr>
              <a:t>2017</a:t>
            </a:r>
            <a:endParaRPr lang="de-CH" sz="800" dirty="0" smtClean="0">
              <a:solidFill>
                <a:schemeClr val="tx1"/>
              </a:solidFill>
            </a:endParaRPr>
          </a:p>
        </p:txBody>
      </p:sp>
      <p:sp>
        <p:nvSpPr>
          <p:cNvPr id="78" name="Rechteck 77"/>
          <p:cNvSpPr/>
          <p:nvPr/>
        </p:nvSpPr>
        <p:spPr>
          <a:xfrm>
            <a:off x="3343906" y="1753690"/>
            <a:ext cx="564469" cy="1280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800" dirty="0" smtClean="0">
                <a:solidFill>
                  <a:schemeClr val="tx1"/>
                </a:solidFill>
              </a:rPr>
              <a:t>Okt</a:t>
            </a:r>
          </a:p>
        </p:txBody>
      </p:sp>
      <p:sp>
        <p:nvSpPr>
          <p:cNvPr id="79" name="Rechteck 78"/>
          <p:cNvSpPr/>
          <p:nvPr/>
        </p:nvSpPr>
        <p:spPr>
          <a:xfrm>
            <a:off x="3919970" y="1753690"/>
            <a:ext cx="564469" cy="1280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800" dirty="0" smtClean="0">
                <a:solidFill>
                  <a:schemeClr val="tx1"/>
                </a:solidFill>
              </a:rPr>
              <a:t>Nov</a:t>
            </a:r>
          </a:p>
        </p:txBody>
      </p:sp>
      <p:sp>
        <p:nvSpPr>
          <p:cNvPr id="80" name="Rechteck 79"/>
          <p:cNvSpPr/>
          <p:nvPr/>
        </p:nvSpPr>
        <p:spPr>
          <a:xfrm>
            <a:off x="4496034" y="1753690"/>
            <a:ext cx="564469" cy="1280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800" dirty="0" smtClean="0">
                <a:solidFill>
                  <a:schemeClr val="tx1"/>
                </a:solidFill>
              </a:rPr>
              <a:t>Dez</a:t>
            </a:r>
          </a:p>
        </p:txBody>
      </p:sp>
      <p:sp>
        <p:nvSpPr>
          <p:cNvPr id="81" name="AutoShape 13"/>
          <p:cNvSpPr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2773008" y="1881724"/>
            <a:ext cx="2258244" cy="202100"/>
          </a:xfrm>
          <a:prstGeom prst="homePlate">
            <a:avLst>
              <a:gd name="adj" fmla="val 28949"/>
            </a:avLst>
          </a:prstGeom>
          <a:solidFill>
            <a:schemeClr val="bg1">
              <a:lumMod val="65000"/>
            </a:schemeClr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64617" tIns="0" rIns="0" bIns="0" anchor="ctr" anchorCtr="0"/>
          <a:lstStyle/>
          <a:p>
            <a:pPr defTabSz="914379">
              <a:spcBef>
                <a:spcPct val="0"/>
              </a:spcBef>
              <a:defRPr/>
            </a:pPr>
            <a:r>
              <a:rPr lang="de-CH" sz="800" b="1" kern="0" dirty="0" smtClean="0">
                <a:solidFill>
                  <a:srgbClr val="FFFFFF"/>
                </a:solidFill>
              </a:rPr>
              <a:t>Phase Konzept</a:t>
            </a:r>
            <a:endParaRPr lang="de-CH" sz="800" kern="0" dirty="0" smtClean="0">
              <a:solidFill>
                <a:srgbClr val="FFFFFF"/>
              </a:solidFill>
            </a:endParaRPr>
          </a:p>
        </p:txBody>
      </p:sp>
      <p:cxnSp>
        <p:nvCxnSpPr>
          <p:cNvPr id="82" name="Gerader Verbinder 81"/>
          <p:cNvCxnSpPr/>
          <p:nvPr/>
        </p:nvCxnSpPr>
        <p:spPr>
          <a:xfrm>
            <a:off x="2999656" y="1881724"/>
            <a:ext cx="0" cy="934142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hteck 58"/>
          <p:cNvSpPr/>
          <p:nvPr/>
        </p:nvSpPr>
        <p:spPr>
          <a:xfrm>
            <a:off x="5084447" y="1591286"/>
            <a:ext cx="4020844" cy="144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800" dirty="0" smtClean="0">
                <a:solidFill>
                  <a:schemeClr val="tx1"/>
                </a:solidFill>
              </a:rPr>
              <a:t>2018</a:t>
            </a:r>
            <a:endParaRPr lang="de-CH" sz="800" dirty="0" smtClean="0">
              <a:solidFill>
                <a:schemeClr val="tx1"/>
              </a:solidFill>
            </a:endParaRPr>
          </a:p>
        </p:txBody>
      </p:sp>
      <p:sp>
        <p:nvSpPr>
          <p:cNvPr id="60" name="Rechteck 59"/>
          <p:cNvSpPr/>
          <p:nvPr/>
        </p:nvSpPr>
        <p:spPr>
          <a:xfrm>
            <a:off x="5084447" y="1747477"/>
            <a:ext cx="564469" cy="1280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800" dirty="0" smtClean="0">
                <a:solidFill>
                  <a:schemeClr val="tx1"/>
                </a:solidFill>
              </a:rPr>
              <a:t>Jan</a:t>
            </a:r>
          </a:p>
        </p:txBody>
      </p:sp>
      <p:sp>
        <p:nvSpPr>
          <p:cNvPr id="61" name="Rechteck 60"/>
          <p:cNvSpPr/>
          <p:nvPr/>
        </p:nvSpPr>
        <p:spPr>
          <a:xfrm>
            <a:off x="5660511" y="1747477"/>
            <a:ext cx="564469" cy="1280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800" dirty="0" smtClean="0">
                <a:solidFill>
                  <a:schemeClr val="tx1"/>
                </a:solidFill>
              </a:rPr>
              <a:t>Feb</a:t>
            </a:r>
          </a:p>
        </p:txBody>
      </p:sp>
      <p:sp>
        <p:nvSpPr>
          <p:cNvPr id="62" name="Rechteck 61"/>
          <p:cNvSpPr/>
          <p:nvPr/>
        </p:nvSpPr>
        <p:spPr>
          <a:xfrm>
            <a:off x="6236575" y="1747477"/>
            <a:ext cx="564469" cy="1280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800" dirty="0" smtClean="0">
                <a:solidFill>
                  <a:schemeClr val="tx1"/>
                </a:solidFill>
              </a:rPr>
              <a:t>März</a:t>
            </a:r>
          </a:p>
        </p:txBody>
      </p:sp>
      <p:sp>
        <p:nvSpPr>
          <p:cNvPr id="63" name="Rechteck 62"/>
          <p:cNvSpPr/>
          <p:nvPr/>
        </p:nvSpPr>
        <p:spPr>
          <a:xfrm>
            <a:off x="6812639" y="1747477"/>
            <a:ext cx="564469" cy="1280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800" dirty="0" smtClean="0">
                <a:solidFill>
                  <a:schemeClr val="tx1"/>
                </a:solidFill>
              </a:rPr>
              <a:t>April</a:t>
            </a:r>
          </a:p>
        </p:txBody>
      </p:sp>
      <p:sp>
        <p:nvSpPr>
          <p:cNvPr id="64" name="Rechteck 63"/>
          <p:cNvSpPr/>
          <p:nvPr/>
        </p:nvSpPr>
        <p:spPr>
          <a:xfrm>
            <a:off x="7390223" y="1747477"/>
            <a:ext cx="564469" cy="1280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800" dirty="0" smtClean="0">
                <a:solidFill>
                  <a:schemeClr val="tx1"/>
                </a:solidFill>
              </a:rPr>
              <a:t>Mai</a:t>
            </a:r>
          </a:p>
        </p:txBody>
      </p:sp>
      <p:sp>
        <p:nvSpPr>
          <p:cNvPr id="65" name="Rechteck 64"/>
          <p:cNvSpPr/>
          <p:nvPr/>
        </p:nvSpPr>
        <p:spPr>
          <a:xfrm>
            <a:off x="7966287" y="1747477"/>
            <a:ext cx="564469" cy="1280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800" dirty="0" smtClean="0">
                <a:solidFill>
                  <a:schemeClr val="tx1"/>
                </a:solidFill>
              </a:rPr>
              <a:t>Juni</a:t>
            </a:r>
          </a:p>
        </p:txBody>
      </p:sp>
      <p:sp>
        <p:nvSpPr>
          <p:cNvPr id="66" name="Rechteck 65"/>
          <p:cNvSpPr/>
          <p:nvPr/>
        </p:nvSpPr>
        <p:spPr>
          <a:xfrm>
            <a:off x="8542351" y="1747477"/>
            <a:ext cx="564469" cy="1280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800" dirty="0" smtClean="0">
                <a:solidFill>
                  <a:schemeClr val="tx1"/>
                </a:solidFill>
              </a:rPr>
              <a:t>Juli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4947724" y="3226259"/>
            <a:ext cx="3561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000" dirty="0" smtClean="0"/>
              <a:t>rot</a:t>
            </a:r>
            <a:endParaRPr lang="de-CH" sz="1000" dirty="0"/>
          </a:p>
        </p:txBody>
      </p:sp>
      <p:sp>
        <p:nvSpPr>
          <p:cNvPr id="56" name="Textfeld 55"/>
          <p:cNvSpPr txBox="1"/>
          <p:nvPr/>
        </p:nvSpPr>
        <p:spPr>
          <a:xfrm>
            <a:off x="4655840" y="3226259"/>
            <a:ext cx="4219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000" dirty="0" smtClean="0"/>
              <a:t>gelb</a:t>
            </a:r>
            <a:endParaRPr lang="de-CH" sz="1000" dirty="0"/>
          </a:p>
        </p:txBody>
      </p:sp>
      <p:sp>
        <p:nvSpPr>
          <p:cNvPr id="57" name="Textfeld 56"/>
          <p:cNvSpPr txBox="1"/>
          <p:nvPr/>
        </p:nvSpPr>
        <p:spPr>
          <a:xfrm>
            <a:off x="8836156" y="3226259"/>
            <a:ext cx="3561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000" dirty="0" smtClean="0"/>
              <a:t>rot</a:t>
            </a:r>
            <a:endParaRPr lang="de-CH" sz="1000" dirty="0"/>
          </a:p>
        </p:txBody>
      </p:sp>
      <p:sp>
        <p:nvSpPr>
          <p:cNvPr id="58" name="Textfeld 57"/>
          <p:cNvSpPr txBox="1"/>
          <p:nvPr/>
        </p:nvSpPr>
        <p:spPr>
          <a:xfrm>
            <a:off x="8544272" y="3226259"/>
            <a:ext cx="4219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000" dirty="0" smtClean="0"/>
              <a:t>gelb</a:t>
            </a:r>
            <a:endParaRPr lang="de-CH" sz="1000" dirty="0"/>
          </a:p>
        </p:txBody>
      </p:sp>
      <p:sp>
        <p:nvSpPr>
          <p:cNvPr id="67" name="Textfeld 66"/>
          <p:cNvSpPr txBox="1"/>
          <p:nvPr/>
        </p:nvSpPr>
        <p:spPr>
          <a:xfrm>
            <a:off x="8836156" y="5126995"/>
            <a:ext cx="4219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000" dirty="0" smtClean="0"/>
              <a:t>gelb</a:t>
            </a:r>
            <a:endParaRPr lang="de-CH" sz="1000" dirty="0"/>
          </a:p>
        </p:txBody>
      </p:sp>
      <p:sp>
        <p:nvSpPr>
          <p:cNvPr id="68" name="Textfeld 67"/>
          <p:cNvSpPr txBox="1"/>
          <p:nvPr/>
        </p:nvSpPr>
        <p:spPr>
          <a:xfrm>
            <a:off x="8544272" y="5126995"/>
            <a:ext cx="444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000" dirty="0" smtClean="0"/>
              <a:t>grün</a:t>
            </a:r>
            <a:endParaRPr lang="de-CH" sz="1000" dirty="0"/>
          </a:p>
        </p:txBody>
      </p:sp>
      <p:sp>
        <p:nvSpPr>
          <p:cNvPr id="83" name="Textfeld 82"/>
          <p:cNvSpPr txBox="1"/>
          <p:nvPr/>
        </p:nvSpPr>
        <p:spPr>
          <a:xfrm>
            <a:off x="4947724" y="5126995"/>
            <a:ext cx="444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000" dirty="0" smtClean="0"/>
              <a:t>grün</a:t>
            </a:r>
            <a:endParaRPr lang="de-CH" sz="1000" dirty="0"/>
          </a:p>
        </p:txBody>
      </p:sp>
      <p:sp>
        <p:nvSpPr>
          <p:cNvPr id="84" name="Textfeld 83"/>
          <p:cNvSpPr txBox="1"/>
          <p:nvPr/>
        </p:nvSpPr>
        <p:spPr>
          <a:xfrm>
            <a:off x="4655840" y="5126995"/>
            <a:ext cx="4219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000" dirty="0" smtClean="0"/>
              <a:t>gelb</a:t>
            </a:r>
            <a:endParaRPr lang="de-CH" sz="1000" dirty="0"/>
          </a:p>
        </p:txBody>
      </p:sp>
      <p:sp>
        <p:nvSpPr>
          <p:cNvPr id="85" name="Textfeld 84"/>
          <p:cNvSpPr txBox="1"/>
          <p:nvPr/>
        </p:nvSpPr>
        <p:spPr>
          <a:xfrm>
            <a:off x="11212420" y="1916832"/>
            <a:ext cx="4219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000" dirty="0" smtClean="0"/>
              <a:t>gelb</a:t>
            </a:r>
            <a:endParaRPr lang="de-CH" sz="1000" dirty="0"/>
          </a:p>
        </p:txBody>
      </p:sp>
      <p:sp>
        <p:nvSpPr>
          <p:cNvPr id="86" name="Textfeld 85"/>
          <p:cNvSpPr txBox="1"/>
          <p:nvPr/>
        </p:nvSpPr>
        <p:spPr>
          <a:xfrm>
            <a:off x="10920536" y="1916832"/>
            <a:ext cx="444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000" dirty="0" smtClean="0"/>
              <a:t>grün</a:t>
            </a:r>
            <a:endParaRPr lang="de-CH" sz="1000" dirty="0"/>
          </a:p>
        </p:txBody>
      </p:sp>
    </p:spTree>
    <p:extLst>
      <p:ext uri="{BB962C8B-B14F-4D97-AF65-F5344CB8AC3E}">
        <p14:creationId xmlns:p14="http://schemas.microsoft.com/office/powerpoint/2010/main" val="200823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pHJp12HtkW58iFdJjbvk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hiTO8d8CUKRHcTGoqd9M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hiTO8d8CUKRHcTGoqd9M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wFTg8LVNUSjvwptmjBZJ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hiTO8d8CUKRHcTGoqd9M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wFTg8LVNUSjvwptmjBZJ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pHJp12HtkW58iFdJjbvk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hiTO8d8CUKRHcTGoqd9Mw"/>
</p:tagLst>
</file>

<file path=ppt/theme/theme1.xml><?xml version="1.0" encoding="utf-8"?>
<a:theme xmlns:a="http://schemas.openxmlformats.org/drawingml/2006/main" name="BKW Designvorlage">
  <a:themeElements>
    <a:clrScheme name="BKW Gelb">
      <a:dk1>
        <a:sysClr val="windowText" lastClr="000000"/>
      </a:dk1>
      <a:lt1>
        <a:sysClr val="window" lastClr="FFFFFF"/>
      </a:lt1>
      <a:dk2>
        <a:srgbClr val="FF6418"/>
      </a:dk2>
      <a:lt2>
        <a:srgbClr val="EDEDED"/>
      </a:lt2>
      <a:accent1>
        <a:srgbClr val="6A0038"/>
      </a:accent1>
      <a:accent2>
        <a:srgbClr val="FFCC00"/>
      </a:accent2>
      <a:accent3>
        <a:srgbClr val="E30045"/>
      </a:accent3>
      <a:accent4>
        <a:srgbClr val="004840"/>
      </a:accent4>
      <a:accent5>
        <a:srgbClr val="00925B"/>
      </a:accent5>
      <a:accent6>
        <a:srgbClr val="D6D700"/>
      </a:accent6>
      <a:hlink>
        <a:srgbClr val="000000"/>
      </a:hlink>
      <a:folHlink>
        <a:srgbClr val="6A0038"/>
      </a:folHlink>
    </a:clrScheme>
    <a:fontScheme name="BKW">
      <a:majorFont>
        <a:latin typeface="Klint Pro"/>
        <a:ea typeface=""/>
        <a:cs typeface=""/>
      </a:majorFont>
      <a:minorFont>
        <a:latin typeface="Klin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20150903_futureERP_Vorlage_TP Statusbericht wöchentlich_Vorlage.potx [Schreibgeschützt]" id="{8FC72BD4-9910-4713-AA07-5DC9012F6AB0}" vid="{273D5D00-0DEB-4748-9F9C-66461F1389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KW">
      <a:majorFont>
        <a:latin typeface="Klint Pro"/>
        <a:ea typeface=""/>
        <a:cs typeface=""/>
      </a:majorFont>
      <a:minorFont>
        <a:latin typeface="Klin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BKW Gelb">
      <a:dk1>
        <a:sysClr val="windowText" lastClr="000000"/>
      </a:dk1>
      <a:lt1>
        <a:sysClr val="window" lastClr="FFFFFF"/>
      </a:lt1>
      <a:dk2>
        <a:srgbClr val="FF6418"/>
      </a:dk2>
      <a:lt2>
        <a:srgbClr val="D8D8D8"/>
      </a:lt2>
      <a:accent1>
        <a:srgbClr val="6A0038"/>
      </a:accent1>
      <a:accent2>
        <a:srgbClr val="FFCC00"/>
      </a:accent2>
      <a:accent3>
        <a:srgbClr val="E30045"/>
      </a:accent3>
      <a:accent4>
        <a:srgbClr val="004840"/>
      </a:accent4>
      <a:accent5>
        <a:srgbClr val="D6D700"/>
      </a:accent5>
      <a:accent6>
        <a:srgbClr val="00925B"/>
      </a:accent6>
      <a:hlink>
        <a:srgbClr val="000000"/>
      </a:hlink>
      <a:folHlink>
        <a:srgbClr val="6A0038"/>
      </a:folHlink>
    </a:clrScheme>
    <a:fontScheme name="BKW">
      <a:majorFont>
        <a:latin typeface="Klint Pro"/>
        <a:ea typeface=""/>
        <a:cs typeface=""/>
      </a:majorFont>
      <a:minorFont>
        <a:latin typeface="Klin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9EB403BF25CE649B3506AC599C91E74" ma:contentTypeVersion="0" ma:contentTypeDescription="Ein neues Dokument erstellen." ma:contentTypeScope="" ma:versionID="b532a124039aea0e56d316de6e2b728e">
  <xsd:schema xmlns:xsd="http://www.w3.org/2001/XMLSchema" xmlns:xs="http://www.w3.org/2001/XMLSchema" xmlns:p="http://schemas.microsoft.com/office/2006/metadata/properties" xmlns:ns2="d46644f2-9014-40fb-a585-7ebe11060f90" targetNamespace="http://schemas.microsoft.com/office/2006/metadata/properties" ma:root="true" ma:fieldsID="ab90699322ab1f9233c3a79f012a72fa" ns2:_="">
    <xsd:import namespace="d46644f2-9014-40fb-a585-7ebe11060f9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6644f2-9014-40fb-a585-7ebe11060f9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ert der Dokument-ID" ma:description="Der Wert der diesem Element zugewiesenen Dokument-ID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er Hyperlink zu diesem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Beständige ID" ma:description="ID beim Hinzufügen beibehalten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d46644f2-9014-40fb-a585-7ebe11060f90">P3FRDY7HQWV6-13-13</_dlc_DocId>
    <_dlc_DocIdUrl xmlns="d46644f2-9014-40fb-a585-7ebe11060f90">
      <Url>https://teams.collab.bkw.ch/sites/future-erp/_layouts/15/DocIdRedir.aspx?ID=P3FRDY7HQWV6-13-13</Url>
      <Description>P3FRDY7HQWV6-13-13</Description>
    </_dlc_DocIdUrl>
  </documentManagement>
</p:properties>
</file>

<file path=customXml/itemProps1.xml><?xml version="1.0" encoding="utf-8"?>
<ds:datastoreItem xmlns:ds="http://schemas.openxmlformats.org/officeDocument/2006/customXml" ds:itemID="{A359EEFD-C6B9-4524-A2FA-41CDC8A1EE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CF9565-5DE3-487A-9F27-2A651A6294B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DA96073C-1B27-4077-AE4F-2F6316CCB0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6644f2-9014-40fb-a585-7ebe11060f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E0675D93-1C60-4DC6-9176-893E4A266C8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d46644f2-9014-40fb-a585-7ebe11060f9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Statusbericht wöchentlich_Vorlage</Template>
  <TotalTime>0</TotalTime>
  <Words>85</Words>
  <Application>Microsoft Office PowerPoint</Application>
  <PresentationFormat>Breitbild</PresentationFormat>
  <Paragraphs>59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Arial (Textkörper)</vt:lpstr>
      <vt:lpstr>Klint Pro</vt:lpstr>
      <vt:lpstr>Symbol</vt:lpstr>
      <vt:lpstr>BKW Designvorlage</vt:lpstr>
      <vt:lpstr>Statusbericht wöchentlich Teilprojekt: …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2018-05-01T12:26:35Z</dcterms:created>
  <dcterms:modified xsi:type="dcterms:W3CDTF">2018-05-01T12:29:18Z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0x010100B9EB403BF25CE649B3506AC599C91E74</vt:lpwstr>
  </property>
  <property fmtid="{D5CDD505-2E9C-101B-9397-08002B2CF9AE}" pid="3" name="_dlc_DocIdItemGuid">
    <vt:lpwstr>5db72070-0b29-4c72-91ea-59ee9586bca8</vt:lpwstr>
  </property>
</Properties>
</file>